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64" r:id="rId14"/>
    <p:sldId id="263" r:id="rId15"/>
    <p:sldId id="257" r:id="rId16"/>
    <p:sldId id="275" r:id="rId17"/>
    <p:sldId id="278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685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87A5-4E94-FD2A-E95E-B8BBA7190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CADAE-8A92-FA38-9E66-660C8CF65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9A19A-9E21-A5D4-0733-F58C32624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6128A-F0C6-FD21-9D48-E4277C62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D070C-F9F4-62B6-C7B2-0D070010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5B42-C8DF-011E-1774-DA24654B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4F93A-645F-A005-0E6C-8F8A2D89F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6A67-058C-8D6B-D7CA-C21E9D35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7DAE-3943-0033-976F-80781779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787E-0347-B773-A719-2270A0C7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6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76E7C-870C-45F3-6B91-DB5F34320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61326-9B31-CE46-7B14-F377EC0F7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DB62-E522-46F9-90C9-F59917A7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70CC-5278-751A-6ACB-C95E022F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2A0DA-5C6D-255E-D236-821CD2AD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4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324E-707C-F7DC-CC3A-EC5D858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B816-D03B-02D5-BBC3-1C1ED2C9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EC030-7686-8309-1194-04A96F3E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C162-D0CC-1375-83BD-26D5F8EB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5A98-B469-C02A-5168-1506BD27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BE9E-CA81-0456-410C-976025EA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0B41-256C-BD90-8FDF-A43524045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3DF7D-AEC1-7E37-E713-3002A632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8D82-7590-A18A-6E29-85D97EE2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BE321-7235-7D13-B1F4-70F3664B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6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D47D-F6C7-2C11-01D7-4CEBF7EC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C4F8-02CF-0FBF-6319-83EA51DEB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8E664-3F9F-0309-725B-4FE46E88F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50CEA-02B7-C390-6EE6-DE9BC9A9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964D9-8D21-E3C5-5D9D-76E816C8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72945-0089-9023-3536-74160F06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1E2-7DE6-5230-F48B-4375AA45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A6633-1C33-6AE1-A1F6-3B6D7FF16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23B3F-4006-91D6-FFCC-24188C5E1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2451B-70C8-D15E-F280-89527CF51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C1DC-B73D-21B5-5209-E3E682F48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ED19B-7BDB-0CBA-81AB-31A13628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85AC8-1730-156C-96F7-07449046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103A0-A663-AE4E-845A-A95582D3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7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94B7-2A20-70B9-E5BD-F89B1BA0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BFE50-163B-BC12-2D02-DE08FA5C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E3F7C-01F0-0AD5-A7E9-5ECAA017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0C9CC-7590-98F1-5EAD-2D1D10D3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54A3F-D299-1F4D-625A-AFA540B2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081DE-863A-AA18-15DF-C5A01EF2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522D-3EB7-46D9-73F5-29948F36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0A6-A04B-0573-EFA2-D05C42AC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C001-58C5-56B3-AC59-7AF5CAD2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D82F4-0E17-70C5-D2A2-015A0ACEB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8DD54-1A6C-B39A-03E4-E8D330DE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1F9ED-3C9A-A596-C575-FCE62291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68515-0545-A321-0E30-E3092766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B15D-BF1C-6297-C6CB-CC10342B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AE880-9B5E-4EE5-6ACD-0507A79D8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1D4D0-C973-451A-FE1B-9C4F8093C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A3762-7D6A-40E5-6857-292E5F21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CB7B-EB95-333D-296A-C144B650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32DBB-2A11-DC8A-53B7-C7272EC6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D2572-7317-579F-B2DE-195CC561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DB862-D2E1-98C2-1B3F-786EE802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4C3CC-2846-8C85-5894-F68B826E8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2F7D4-3E8D-D748-A4E2-C58969DBF6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66F72-C764-9742-4EDC-33628761C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93631-E73B-498F-E143-D2237CE5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F2167-4CE3-8441-8322-9503B1353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AAFF-5EF9-A81D-16B5-976B6FB9F7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COVID-19 Detection from Chest X-rays with CNN-Based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9674A-5959-2605-D628-4B8F064D4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7189"/>
            <a:ext cx="9144000" cy="1655762"/>
          </a:xfrm>
        </p:spPr>
        <p:txBody>
          <a:bodyPr/>
          <a:lstStyle/>
          <a:p>
            <a:r>
              <a:rPr lang="en-US" dirty="0"/>
              <a:t>Dwight Ross </a:t>
            </a:r>
          </a:p>
          <a:p>
            <a:r>
              <a:rPr lang="en-US" dirty="0"/>
              <a:t>Oct. 14, 2023</a:t>
            </a:r>
          </a:p>
          <a:p>
            <a:r>
              <a:rPr lang="en-US" dirty="0" err="1"/>
              <a:t>Tougaloo</a:t>
            </a:r>
            <a:r>
              <a:rPr lang="en-US" dirty="0"/>
              <a:t> College</a:t>
            </a:r>
          </a:p>
        </p:txBody>
      </p:sp>
      <p:pic>
        <p:nvPicPr>
          <p:cNvPr id="4" name="Picture 2" descr="Tougaloo College - Wikiwand">
            <a:extLst>
              <a:ext uri="{FF2B5EF4-FFF2-40B4-BE49-F238E27FC236}">
                <a16:creationId xmlns:a16="http://schemas.microsoft.com/office/drawing/2014/main" id="{6060B047-78FC-3C53-4713-A32F8F95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52" y="5289015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3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6DF0-B72D-8609-DFB3-4FE138A7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93434-4171-6267-5483-BD2AB27B6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7275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 Sources:</a:t>
                </a:r>
              </a:p>
              <a:p>
                <a:pPr lvl="1"/>
                <a:r>
                  <a:rPr lang="en-US" b="1" dirty="0"/>
                  <a:t>Cohen's COVID Chest X-ray Dataset: </a:t>
                </a:r>
                <a:r>
                  <a:rPr lang="en-US" dirty="0"/>
                  <a:t>A comprehensive collection of COVID-19 X-ray images from multiple research studies.</a:t>
                </a:r>
              </a:p>
              <a:p>
                <a:pPr lvl="1"/>
                <a:r>
                  <a:rPr lang="en-US" b="1" dirty="0"/>
                  <a:t>Paul Mooney's Chest X-ray Dataset (Pneumonia)</a:t>
                </a:r>
                <a:r>
                  <a:rPr lang="en-US" dirty="0"/>
                  <a:t>: A diverse dataset primarily focusing on pneumonia cases.</a:t>
                </a:r>
              </a:p>
              <a:p>
                <a:r>
                  <a:rPr lang="en-US" dirty="0"/>
                  <a:t>Data Distribution:</a:t>
                </a:r>
              </a:p>
              <a:p>
                <a:pPr lvl="1"/>
                <a:r>
                  <a:rPr lang="en-US" dirty="0"/>
                  <a:t>COVID Images: 476</a:t>
                </a:r>
              </a:p>
              <a:p>
                <a:pPr lvl="1"/>
                <a:r>
                  <a:rPr lang="en-US" dirty="0"/>
                  <a:t>Normal Images: 148</a:t>
                </a:r>
              </a:p>
              <a:p>
                <a:r>
                  <a:rPr lang="en-US" dirty="0"/>
                  <a:t>Preprocessing &amp; Augmentation:</a:t>
                </a:r>
              </a:p>
              <a:p>
                <a:pPr lvl="1"/>
                <a:r>
                  <a:rPr lang="en-US" dirty="0"/>
                  <a:t>Image Rescaling: Standardized to 150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𝑝𝑥</m:t>
                    </m:r>
                  </m:oMath>
                </a14:m>
                <a:r>
                  <a:rPr lang="en-US" dirty="0"/>
                  <a:t> for consistent input to the model.</a:t>
                </a:r>
              </a:p>
              <a:p>
                <a:pPr lvl="1"/>
                <a:r>
                  <a:rPr lang="en-US" dirty="0"/>
                  <a:t>Augmentation Techniques: Rotation</a:t>
                </a:r>
                <a:r>
                  <a:rPr lang="en-US" dirty="0">
                    <a:sym typeface="Wingdings" pitchFamily="2" charset="2"/>
                  </a:rPr>
                  <a:t> (-10 ~ 10)</a:t>
                </a:r>
                <a:r>
                  <a:rPr lang="en-US" dirty="0"/>
                  <a:t>, Horizontal Flip (40%)</a:t>
                </a:r>
              </a:p>
              <a:p>
                <a:pPr lvl="1"/>
                <a:r>
                  <a:rPr lang="en-US" dirty="0"/>
                  <a:t>Data Normalization: Adjusted pixel values for consistent scaling.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93434-4171-6267-5483-BD2AB27B6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7275" cy="4351338"/>
              </a:xfrm>
              <a:blipFill>
                <a:blip r:embed="rId2"/>
                <a:stretch>
                  <a:fillRect l="-1258" t="-2907" r="-210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7B8D51-63E3-C255-2C37-7DECBC6D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97" y="2312751"/>
            <a:ext cx="4427660" cy="1509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A22BE-4E8D-BDB5-7836-943C9778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97" y="4047341"/>
            <a:ext cx="4487013" cy="1364107"/>
          </a:xfrm>
          <a:prstGeom prst="rect">
            <a:avLst/>
          </a:prstGeom>
        </p:spPr>
      </p:pic>
      <p:pic>
        <p:nvPicPr>
          <p:cNvPr id="6" name="Picture 2" descr="Tougaloo College - Wikiwand">
            <a:extLst>
              <a:ext uri="{FF2B5EF4-FFF2-40B4-BE49-F238E27FC236}">
                <a16:creationId xmlns:a16="http://schemas.microsoft.com/office/drawing/2014/main" id="{2697AAF6-D951-C9DB-4AC9-F50909C6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64" y="5556375"/>
            <a:ext cx="1284051" cy="109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1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E22F-46F2-511D-744F-B1328F53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CNN Model Architecture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A7B74-4C80-5335-010E-EA585EC1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4" y="2055822"/>
            <a:ext cx="7772400" cy="4015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7A2C6-C71B-93DB-E64F-D19A6865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944" y="2055823"/>
            <a:ext cx="3839517" cy="4015348"/>
          </a:xfrm>
          <a:prstGeom prst="rect">
            <a:avLst/>
          </a:prstGeom>
        </p:spPr>
      </p:pic>
      <p:pic>
        <p:nvPicPr>
          <p:cNvPr id="3" name="Picture 2" descr="Tougaloo College - Wikiwand">
            <a:extLst>
              <a:ext uri="{FF2B5EF4-FFF2-40B4-BE49-F238E27FC236}">
                <a16:creationId xmlns:a16="http://schemas.microsoft.com/office/drawing/2014/main" id="{B527DDE8-3EC4-2FE3-7A15-73F3C706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098" y="105287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84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D40F-0FFC-B16E-51F9-97A4D3C4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410B4-AF90-016B-785D-D9E563A4A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15" y="2164230"/>
            <a:ext cx="6971675" cy="367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96BCB-9833-FEE9-F713-1430E50B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90" y="2362993"/>
            <a:ext cx="4622800" cy="3276600"/>
          </a:xfrm>
          <a:prstGeom prst="rect">
            <a:avLst/>
          </a:prstGeom>
        </p:spPr>
      </p:pic>
      <p:pic>
        <p:nvPicPr>
          <p:cNvPr id="3" name="Picture 2" descr="Tougaloo College - Wikiwand">
            <a:extLst>
              <a:ext uri="{FF2B5EF4-FFF2-40B4-BE49-F238E27FC236}">
                <a16:creationId xmlns:a16="http://schemas.microsoft.com/office/drawing/2014/main" id="{3D518C41-7D32-EEB6-A7DF-59CDE1F5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655" y="166363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1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1ED0-DDE3-FF73-1353-034F29CF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on New dataset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44A80E-D424-255B-DF88-696B5CA3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80" y="2421734"/>
            <a:ext cx="4166458" cy="38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446CF-19AD-760E-93C9-A62D5593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27" y="2877695"/>
            <a:ext cx="6019800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2684C-7FAA-B173-8F46-6D406F6D7931}"/>
              </a:ext>
            </a:extLst>
          </p:cNvPr>
          <p:cNvSpPr txBox="1"/>
          <p:nvPr/>
        </p:nvSpPr>
        <p:spPr>
          <a:xfrm>
            <a:off x="1401580" y="1813338"/>
            <a:ext cx="4232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Dataset: COVID-19 Radiography Database</a:t>
            </a:r>
          </a:p>
        </p:txBody>
      </p:sp>
      <p:pic>
        <p:nvPicPr>
          <p:cNvPr id="3" name="Picture 2" descr="Tougaloo College - Wikiwand">
            <a:extLst>
              <a:ext uri="{FF2B5EF4-FFF2-40B4-BE49-F238E27FC236}">
                <a16:creationId xmlns:a16="http://schemas.microsoft.com/office/drawing/2014/main" id="{AFEFE5B5-CF3C-FBFE-6896-9F0160E2A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18" y="5129792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07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FC6C3-B91F-CDF7-8655-CDF24375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13" y="792707"/>
            <a:ext cx="2683135" cy="2616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5B2D2-A92F-820F-77F2-C053CCD473D6}"/>
              </a:ext>
            </a:extLst>
          </p:cNvPr>
          <p:cNvSpPr txBox="1"/>
          <p:nvPr/>
        </p:nvSpPr>
        <p:spPr>
          <a:xfrm>
            <a:off x="2915631" y="146376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Covid19, Predicted: Covid19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B492A-E971-3F2D-6FE5-32EFED9D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80" y="792707"/>
            <a:ext cx="2690389" cy="261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A26B3-ED40-45E6-A69A-1B3BCC0185DF}"/>
              </a:ext>
            </a:extLst>
          </p:cNvPr>
          <p:cNvSpPr txBox="1"/>
          <p:nvPr/>
        </p:nvSpPr>
        <p:spPr>
          <a:xfrm>
            <a:off x="6059923" y="146375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Covid19, Predicted: Covid19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3F9A0-B1A9-8BC2-CA89-0F6F8FBF7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455" y="802195"/>
            <a:ext cx="2710573" cy="2607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1D2AD-CA72-D472-3C80-65CFDB73A853}"/>
              </a:ext>
            </a:extLst>
          </p:cNvPr>
          <p:cNvSpPr txBox="1"/>
          <p:nvPr/>
        </p:nvSpPr>
        <p:spPr>
          <a:xfrm>
            <a:off x="9560060" y="169824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Normal, Predicted: Normal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4E6269-E3F7-C7F2-C7BA-2AE3C1AE2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11" y="4235429"/>
            <a:ext cx="2777337" cy="26165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97B15-4108-BB97-4EA0-DDE9FBD52B1C}"/>
              </a:ext>
            </a:extLst>
          </p:cNvPr>
          <p:cNvSpPr txBox="1"/>
          <p:nvPr/>
        </p:nvSpPr>
        <p:spPr>
          <a:xfrm>
            <a:off x="3019689" y="3589098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Covid19, Predicted: Covid19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1745A-EEBD-B462-86E7-F327F2F99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026" y="4235428"/>
            <a:ext cx="2683290" cy="2616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F2A10-8391-C559-BB00-9BF1D8117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5483" y="4235427"/>
            <a:ext cx="2696545" cy="26165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F06E4E-C0CD-3BE0-291F-D4FDA62F5A39}"/>
              </a:ext>
            </a:extLst>
          </p:cNvPr>
          <p:cNvSpPr txBox="1"/>
          <p:nvPr/>
        </p:nvSpPr>
        <p:spPr>
          <a:xfrm>
            <a:off x="6125379" y="3589098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Covid19, Predicted: Covid19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74FCA-B367-66A2-C351-B39B107369F4}"/>
              </a:ext>
            </a:extLst>
          </p:cNvPr>
          <p:cNvSpPr txBox="1"/>
          <p:nvPr/>
        </p:nvSpPr>
        <p:spPr>
          <a:xfrm>
            <a:off x="9431719" y="3589098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Normal, Predicted: Normal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6A182C-79A9-CF69-7CE7-40AEDBD6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75" y="2263535"/>
            <a:ext cx="1957545" cy="1325563"/>
          </a:xfrm>
        </p:spPr>
        <p:txBody>
          <a:bodyPr>
            <a:normAutofit/>
          </a:bodyPr>
          <a:lstStyle/>
          <a:p>
            <a:r>
              <a:rPr lang="en-US" dirty="0"/>
              <a:t>Some Results</a:t>
            </a:r>
          </a:p>
        </p:txBody>
      </p:sp>
      <p:pic>
        <p:nvPicPr>
          <p:cNvPr id="2" name="Picture 2" descr="Tougaloo College - Wikiwand">
            <a:extLst>
              <a:ext uri="{FF2B5EF4-FFF2-40B4-BE49-F238E27FC236}">
                <a16:creationId xmlns:a16="http://schemas.microsoft.com/office/drawing/2014/main" id="{2C4FFFC6-9547-E4C0-303E-3584D58F1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1" y="5250104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2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66AB-AA2F-D6CE-DDEA-CCE71DB6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5E6C4-F7F5-52B2-745A-A5A94EA2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Challenges: Understanding model predictions and ensuring trust in model decisions is pivotal in healthcare applications.</a:t>
            </a:r>
          </a:p>
          <a:p>
            <a:endParaRPr lang="en-US" dirty="0"/>
          </a:p>
          <a:p>
            <a:r>
              <a:rPr lang="en-US" dirty="0"/>
              <a:t>Limitations: The model’s ability to generalize to diverse patient populations and various X-ray machine technologies.</a:t>
            </a:r>
          </a:p>
        </p:txBody>
      </p:sp>
      <p:pic>
        <p:nvPicPr>
          <p:cNvPr id="3" name="Picture 2" descr="Tougaloo College - Wikiwand">
            <a:extLst>
              <a:ext uri="{FF2B5EF4-FFF2-40B4-BE49-F238E27FC236}">
                <a16:creationId xmlns:a16="http://schemas.microsoft.com/office/drawing/2014/main" id="{861ED1C4-5FB3-0D90-EC87-84793F41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52" y="5289015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4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07E1-5C82-A7C5-B037-C8262C02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E07A-3FE8-5EEB-B455-D4368AB2E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ensemble models that combine the strengths of various CNN architectures for improved accuracy and stability.</a:t>
            </a:r>
          </a:p>
        </p:txBody>
      </p:sp>
      <p:pic>
        <p:nvPicPr>
          <p:cNvPr id="4" name="Picture 2" descr="Tougaloo College - Wikiwand">
            <a:extLst>
              <a:ext uri="{FF2B5EF4-FFF2-40B4-BE49-F238E27FC236}">
                <a16:creationId xmlns:a16="http://schemas.microsoft.com/office/drawing/2014/main" id="{10C5783A-62A2-17CD-FB56-EED56F6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52" y="5289015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3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96A8-400A-A4B9-C095-F1DE5D80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A7C9-1016-2CCF-BF6C-62C11367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indent="-457200">
              <a:lnSpc>
                <a:spcPct val="20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Cohen, Joseph Paul. “Ieee8023/Covid-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Chestxray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-Dataset.”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12 Oct. 2023, github.com/ieee8023/covid-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chestxray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-dataset/tree/master. Accessed 14 Oct. 2023.</a:t>
            </a:r>
          </a:p>
          <a:p>
            <a:pPr indent="-457200">
              <a:lnSpc>
                <a:spcPct val="20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“COVID-19 Radiography Database.”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Kaggle.com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www.kaggle.com/tawsifurrahman/covid19-radiography-database.</a:t>
            </a:r>
          </a:p>
          <a:p>
            <a:pPr indent="-457200">
              <a:lnSpc>
                <a:spcPct val="20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Huang, Gao, et al. “Densely Connected Convolutional Networks.”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ArXiv.org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2016, arxiv.org/abs/1608.06993.</a:t>
            </a:r>
          </a:p>
          <a:p>
            <a:pPr indent="-457200">
              <a:lnSpc>
                <a:spcPct val="20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Mooney, Paul. “Chest X-Ray Images (Pneumonia).”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Kaggle.com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2018, www.kaggle.com/paultimothymooney/chest-xray-pneumonia.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3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9DF2-E674-E7E3-5A25-EE26CA3D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A37DB-232C-E5C0-34D9-D9FD8FBE3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Mentorship:</a:t>
            </a:r>
            <a:r>
              <a:rPr lang="en-US" sz="2800" dirty="0"/>
              <a:t> Thanks to Dr. Xiuquan Wang for his guidance, expertise, and support throughout this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Funding:</a:t>
            </a:r>
            <a:r>
              <a:rPr lang="en-US" sz="2800" dirty="0"/>
              <a:t> This research was generously supported by the NSF HBCU UP RIA grant. We extend our deepest gratitude for their investment and belief in our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2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8A0B-4F05-D125-EE6E-DED0CAF9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7943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D828-3ED9-BE24-A126-3D91F4F8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73E1-DF11-90D6-F279-804156DA6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COVID-19, a respiratory illness caused by the SARS-CoV-2 virus. Symptoms range from mild flu-like manifestations to severe pneumonia.</a:t>
            </a:r>
          </a:p>
          <a:p>
            <a:r>
              <a:rPr lang="en-US" dirty="0"/>
              <a:t>Early and Accurate Detection enables timely treatment, reducing the risk of severe complications.</a:t>
            </a:r>
          </a:p>
          <a:p>
            <a:r>
              <a:rPr lang="en-US" dirty="0"/>
              <a:t>Chest X-rays: Gold standard to check for lung infections. </a:t>
            </a:r>
          </a:p>
          <a:p>
            <a:pPr lvl="1"/>
            <a:r>
              <a:rPr lang="en-US" dirty="0"/>
              <a:t>Limitation: Requires skilled radiologists for interpretation; high demand can lead to increased wait times.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Tougaloo College - Wikiwand">
            <a:extLst>
              <a:ext uri="{FF2B5EF4-FFF2-40B4-BE49-F238E27FC236}">
                <a16:creationId xmlns:a16="http://schemas.microsoft.com/office/drawing/2014/main" id="{92B074BD-C260-230A-44E7-EBCCEFED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52" y="5289015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17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DA67-1AB3-5F26-59C9-0E08EE9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738B-9AC9-BEB1-C419-32A87AC94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To develop a </a:t>
            </a:r>
            <a:r>
              <a:rPr lang="en-US" sz="2800" dirty="0"/>
              <a:t>CNN-Based Approach</a:t>
            </a:r>
            <a:r>
              <a:rPr lang="en-US" dirty="0"/>
              <a:t> using </a:t>
            </a:r>
            <a:r>
              <a:rPr lang="en-US" dirty="0" err="1"/>
              <a:t>PyTorch</a:t>
            </a:r>
            <a:r>
              <a:rPr lang="en-US" dirty="0"/>
              <a:t> that can efficiently classify chest X-ray images into one of two categories:</a:t>
            </a:r>
          </a:p>
          <a:p>
            <a:endParaRPr lang="en-US" dirty="0"/>
          </a:p>
          <a:p>
            <a:pPr lvl="1"/>
            <a:r>
              <a:rPr lang="en-US" dirty="0"/>
              <a:t>Pneumonia-related diseases (including COVID-19)</a:t>
            </a:r>
          </a:p>
          <a:p>
            <a:pPr lvl="1"/>
            <a:r>
              <a:rPr lang="en-US" dirty="0"/>
              <a:t>Normal (No sign of any infection)</a:t>
            </a:r>
          </a:p>
        </p:txBody>
      </p:sp>
      <p:pic>
        <p:nvPicPr>
          <p:cNvPr id="4" name="Picture 2" descr="Tougaloo College - Wikiwand">
            <a:extLst>
              <a:ext uri="{FF2B5EF4-FFF2-40B4-BE49-F238E27FC236}">
                <a16:creationId xmlns:a16="http://schemas.microsoft.com/office/drawing/2014/main" id="{B1D68F9B-0D94-58CC-7D7E-EE439F55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52" y="5289015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53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C274-F68E-72D0-E81A-6733A902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2093-BAED-AEA5-AE2A-3719A37D4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Definition:</a:t>
            </a:r>
            <a:r>
              <a:rPr lang="en-US" sz="2000" dirty="0"/>
              <a:t> A type of deep learning algorithm specifically designed to process structured grid data, such as an image.</a:t>
            </a:r>
          </a:p>
          <a:p>
            <a:r>
              <a:rPr lang="en-US" sz="2000" b="1" dirty="0"/>
              <a:t>Inspiration:</a:t>
            </a:r>
            <a:r>
              <a:rPr lang="en-US" sz="2000" dirty="0"/>
              <a:t> Modeled after the human visual system.</a:t>
            </a:r>
          </a:p>
          <a:p>
            <a:r>
              <a:rPr lang="en-US" sz="2000" b="1" dirty="0"/>
              <a:t>Key Components:</a:t>
            </a:r>
          </a:p>
          <a:p>
            <a:pPr lvl="1"/>
            <a:r>
              <a:rPr lang="en-US" sz="1600" b="1" dirty="0"/>
              <a:t>Convolutional Layers: </a:t>
            </a:r>
            <a:r>
              <a:rPr lang="en-US" sz="1600" dirty="0"/>
              <a:t>Apply convolutional operations to extract features from input data.</a:t>
            </a:r>
          </a:p>
          <a:p>
            <a:pPr lvl="1"/>
            <a:r>
              <a:rPr lang="en-US" sz="1600" b="1" dirty="0"/>
              <a:t>Pooling Layers: </a:t>
            </a:r>
            <a:r>
              <a:rPr lang="en-US" sz="1600" dirty="0"/>
              <a:t>Reduce the spatial dimensions while retaining significant information.</a:t>
            </a:r>
          </a:p>
          <a:p>
            <a:pPr lvl="1"/>
            <a:r>
              <a:rPr lang="en-US" sz="1600" b="1" dirty="0"/>
              <a:t>Fully Connected Layers: </a:t>
            </a:r>
            <a:r>
              <a:rPr lang="en-US" sz="1600" dirty="0"/>
              <a:t>Process and classify the extracted features into final output.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9D9A1-D4D0-25D6-43C8-9641FA16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86" y="1690688"/>
            <a:ext cx="4698814" cy="4314825"/>
          </a:xfrm>
          <a:prstGeom prst="rect">
            <a:avLst/>
          </a:prstGeom>
        </p:spPr>
      </p:pic>
      <p:pic>
        <p:nvPicPr>
          <p:cNvPr id="5" name="Picture 2" descr="Tougaloo College - Wikiwand">
            <a:extLst>
              <a:ext uri="{FF2B5EF4-FFF2-40B4-BE49-F238E27FC236}">
                <a16:creationId xmlns:a16="http://schemas.microsoft.com/office/drawing/2014/main" id="{AD5D1DF1-FF3A-ED39-F631-675A2D737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8" y="5323971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6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A685-FD4F-4A5C-0E20-41A58518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86F38-8C65-01F2-49D0-79B2D63D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Feeding:</a:t>
            </a:r>
            <a:r>
              <a:rPr lang="en-US" sz="2000" dirty="0"/>
              <a:t> Input images are passed through the CNN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Feature Extraction:</a:t>
            </a:r>
            <a:r>
              <a:rPr lang="en-US" sz="2000" dirty="0"/>
              <a:t> Convolutional and pooling layers automatically extract relevant features from the images.</a:t>
            </a:r>
          </a:p>
          <a:p>
            <a:pPr lvl="1"/>
            <a:r>
              <a:rPr lang="en-US" sz="2000" b="1" dirty="0"/>
              <a:t>Convolutional Layers: </a:t>
            </a:r>
            <a:r>
              <a:rPr lang="en-US" sz="2000" dirty="0"/>
              <a:t>Apply convolutional operations to extract features from input data.</a:t>
            </a:r>
          </a:p>
          <a:p>
            <a:pPr lvl="1"/>
            <a:r>
              <a:rPr lang="en-US" sz="2000" b="1" dirty="0"/>
              <a:t>Pooling Layers: </a:t>
            </a:r>
            <a:r>
              <a:rPr lang="en-US" sz="2000" dirty="0"/>
              <a:t>Reduce the spatial dimensions while retaining significant information.</a:t>
            </a:r>
          </a:p>
          <a:p>
            <a:pPr lvl="1"/>
            <a:r>
              <a:rPr lang="en-US" sz="2000" b="1" dirty="0"/>
              <a:t>Fully Connected Layers: </a:t>
            </a:r>
            <a:r>
              <a:rPr lang="en-US" sz="2000" dirty="0"/>
              <a:t>Process and classify the extracted features into final output.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7E1CA-E9C1-7594-04CB-B5148E2E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28" y="815142"/>
            <a:ext cx="4752272" cy="2020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AA0AB-FDF6-7815-3F90-4DC84AC0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8" y="3016302"/>
            <a:ext cx="5136005" cy="2850201"/>
          </a:xfrm>
          <a:prstGeom prst="rect">
            <a:avLst/>
          </a:prstGeom>
        </p:spPr>
      </p:pic>
      <p:pic>
        <p:nvPicPr>
          <p:cNvPr id="6" name="Picture 2" descr="Tougaloo College - Wikiwand">
            <a:extLst>
              <a:ext uri="{FF2B5EF4-FFF2-40B4-BE49-F238E27FC236}">
                <a16:creationId xmlns:a16="http://schemas.microsoft.com/office/drawing/2014/main" id="{CDC54879-A0D8-632F-25CD-CA7099D3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9" y="5624827"/>
            <a:ext cx="1390448" cy="118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5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A685-FD4F-4A5C-0E20-41A58518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86F38-8C65-01F2-49D0-79B2D63D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Feeding:</a:t>
            </a:r>
            <a:r>
              <a:rPr lang="en-US" sz="2000" dirty="0"/>
              <a:t> Input images are passed through the CNN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Feature Extraction:</a:t>
            </a:r>
            <a:r>
              <a:rPr lang="en-US" sz="2000" dirty="0"/>
              <a:t> Convolutional and pooling layers automatically extract relevant features from the images.</a:t>
            </a:r>
          </a:p>
          <a:p>
            <a:pPr lvl="1"/>
            <a:r>
              <a:rPr lang="en-US" sz="2000" b="1" dirty="0"/>
              <a:t>Convolutional Layers: </a:t>
            </a:r>
            <a:r>
              <a:rPr lang="en-US" sz="2000" dirty="0"/>
              <a:t>Apply convolutional operations to extract features from input data.</a:t>
            </a:r>
          </a:p>
          <a:p>
            <a:pPr lvl="1"/>
            <a:r>
              <a:rPr lang="en-US" sz="2000" b="1" dirty="0"/>
              <a:t>Pooling Layers: </a:t>
            </a:r>
            <a:r>
              <a:rPr lang="en-US" sz="2000" dirty="0"/>
              <a:t>Reduce the spatial dimensions while retaining significant information.</a:t>
            </a:r>
          </a:p>
          <a:p>
            <a:pPr lvl="1"/>
            <a:r>
              <a:rPr lang="en-US" sz="2000" b="1" dirty="0"/>
              <a:t>Fully Connected Layers: </a:t>
            </a:r>
            <a:r>
              <a:rPr lang="en-US" sz="2000" dirty="0"/>
              <a:t>Process and classify the extracted features into final output.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679AF-16C6-B690-2401-402B14C6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45" y="657727"/>
            <a:ext cx="4685467" cy="3343567"/>
          </a:xfrm>
          <a:prstGeom prst="rect">
            <a:avLst/>
          </a:prstGeom>
        </p:spPr>
      </p:pic>
      <p:pic>
        <p:nvPicPr>
          <p:cNvPr id="7" name="Picture 2" descr="What are Convolutional Neural Networks?">
            <a:extLst>
              <a:ext uri="{FF2B5EF4-FFF2-40B4-BE49-F238E27FC236}">
                <a16:creationId xmlns:a16="http://schemas.microsoft.com/office/drawing/2014/main" id="{A4A0FAE4-C33B-67FA-5D98-6C7A0827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187" y="4078474"/>
            <a:ext cx="2124028" cy="24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ougaloo College - Wikiwand">
            <a:extLst>
              <a:ext uri="{FF2B5EF4-FFF2-40B4-BE49-F238E27FC236}">
                <a16:creationId xmlns:a16="http://schemas.microsoft.com/office/drawing/2014/main" id="{E045A92F-1190-3CEE-6924-1536BCF8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52" y="5289015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A685-FD4F-4A5C-0E20-41A58518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86F38-8C65-01F2-49D0-79B2D63D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Feeding:</a:t>
            </a:r>
            <a:r>
              <a:rPr lang="en-US" sz="2000" dirty="0"/>
              <a:t> Input images are passed through the CNN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Feature Extraction:</a:t>
            </a:r>
            <a:r>
              <a:rPr lang="en-US" sz="2000" dirty="0"/>
              <a:t> Convolutional and pooling layers automatically extract relevant features from the images.</a:t>
            </a:r>
          </a:p>
          <a:p>
            <a:pPr lvl="1"/>
            <a:r>
              <a:rPr lang="en-US" sz="2000" b="1" dirty="0"/>
              <a:t>Convolutional Layers: </a:t>
            </a:r>
            <a:r>
              <a:rPr lang="en-US" sz="2000" dirty="0"/>
              <a:t>Apply convolutional operations to extract features from input data.</a:t>
            </a:r>
          </a:p>
          <a:p>
            <a:pPr lvl="1"/>
            <a:r>
              <a:rPr lang="en-US" sz="2000" b="1" dirty="0"/>
              <a:t>Pooling Layers: </a:t>
            </a:r>
            <a:r>
              <a:rPr lang="en-US" sz="2000" dirty="0"/>
              <a:t>Reduce the spatial dimensions while retaining significant information.</a:t>
            </a:r>
          </a:p>
          <a:p>
            <a:pPr lvl="1"/>
            <a:r>
              <a:rPr lang="en-US" sz="2000" b="1" dirty="0"/>
              <a:t>Fully Connected Layers: </a:t>
            </a:r>
            <a:r>
              <a:rPr lang="en-US" sz="2000" dirty="0"/>
              <a:t>Process and classify the extracted features into final output.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A46AF-3172-08F4-0D65-42131D88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961" y="321709"/>
            <a:ext cx="5321300" cy="3441700"/>
          </a:xfrm>
          <a:prstGeom prst="rect">
            <a:avLst/>
          </a:prstGeom>
        </p:spPr>
      </p:pic>
      <p:grpSp>
        <p:nvGrpSpPr>
          <p:cNvPr id="5" name="群組 28">
            <a:extLst>
              <a:ext uri="{FF2B5EF4-FFF2-40B4-BE49-F238E27FC236}">
                <a16:creationId xmlns:a16="http://schemas.microsoft.com/office/drawing/2014/main" id="{BED0853E-EE44-8A8E-7F01-DD0333988894}"/>
              </a:ext>
            </a:extLst>
          </p:cNvPr>
          <p:cNvGrpSpPr/>
          <p:nvPr/>
        </p:nvGrpSpPr>
        <p:grpSpPr>
          <a:xfrm>
            <a:off x="7548207" y="4105638"/>
            <a:ext cx="3094809" cy="2124643"/>
            <a:chOff x="-2630921" y="4440114"/>
            <a:chExt cx="3201477" cy="2697306"/>
          </a:xfrm>
        </p:grpSpPr>
        <p:pic>
          <p:nvPicPr>
            <p:cNvPr id="8" name="圖片 29">
              <a:extLst>
                <a:ext uri="{FF2B5EF4-FFF2-40B4-BE49-F238E27FC236}">
                  <a16:creationId xmlns:a16="http://schemas.microsoft.com/office/drawing/2014/main" id="{7E4ADADB-D304-1F39-B54F-E12D37D4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9" name="文字方塊 30">
              <a:extLst>
                <a:ext uri="{FF2B5EF4-FFF2-40B4-BE49-F238E27FC236}">
                  <a16:creationId xmlns:a16="http://schemas.microsoft.com/office/drawing/2014/main" id="{5248786B-B5B8-5038-3084-C99D72A1001F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89868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Fully Connected Feedforward network</a:t>
              </a:r>
              <a:endParaRPr lang="zh-TW" altLang="en-US" sz="2000" dirty="0"/>
            </a:p>
          </p:txBody>
        </p:sp>
      </p:grpSp>
      <p:pic>
        <p:nvPicPr>
          <p:cNvPr id="6" name="Picture 2" descr="Tougaloo College - Wikiwand">
            <a:extLst>
              <a:ext uri="{FF2B5EF4-FFF2-40B4-BE49-F238E27FC236}">
                <a16:creationId xmlns:a16="http://schemas.microsoft.com/office/drawing/2014/main" id="{53DE1953-77C9-C663-2B4B-9EF6804F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18" y="5376564"/>
            <a:ext cx="1597363" cy="13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531-5F75-1A6C-65A4-1E1AD0BA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CNN learn?</a:t>
            </a:r>
          </a:p>
        </p:txBody>
      </p:sp>
      <p:sp>
        <p:nvSpPr>
          <p:cNvPr id="5" name="文字方塊 19">
            <a:extLst>
              <a:ext uri="{FF2B5EF4-FFF2-40B4-BE49-F238E27FC236}">
                <a16:creationId xmlns:a16="http://schemas.microsoft.com/office/drawing/2014/main" id="{4F7DBEE2-3AB5-8B75-50AC-FB9BED7FE2D0}"/>
              </a:ext>
            </a:extLst>
          </p:cNvPr>
          <p:cNvSpPr txBox="1"/>
          <p:nvPr/>
        </p:nvSpPr>
        <p:spPr>
          <a:xfrm>
            <a:off x="1061458" y="1548372"/>
            <a:ext cx="601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6" name="文字方塊 20">
            <a:extLst>
              <a:ext uri="{FF2B5EF4-FFF2-40B4-BE49-F238E27FC236}">
                <a16:creationId xmlns:a16="http://schemas.microsoft.com/office/drawing/2014/main" id="{0F8B17B0-ACC2-FEC4-360F-2B59EB438624}"/>
              </a:ext>
            </a:extLst>
          </p:cNvPr>
          <p:cNvSpPr txBox="1"/>
          <p:nvPr/>
        </p:nvSpPr>
        <p:spPr>
          <a:xfrm>
            <a:off x="1061458" y="2217279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1">
                <a:extLst>
                  <a:ext uri="{FF2B5EF4-FFF2-40B4-BE49-F238E27FC236}">
                    <a16:creationId xmlns:a16="http://schemas.microsoft.com/office/drawing/2014/main" id="{F4FB0CFA-09D8-4A77-25D5-F1DED4358BF0}"/>
                  </a:ext>
                </a:extLst>
              </p:cNvPr>
              <p:cNvSpPr txBox="1"/>
              <p:nvPr/>
            </p:nvSpPr>
            <p:spPr>
              <a:xfrm>
                <a:off x="4535958" y="2197202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21">
                <a:extLst>
                  <a:ext uri="{FF2B5EF4-FFF2-40B4-BE49-F238E27FC236}">
                    <a16:creationId xmlns:a16="http://schemas.microsoft.com/office/drawing/2014/main" id="{F4FB0CFA-09D8-4A77-25D5-F1DED4358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58" y="2197202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 l="-18452" t="-110465" r="-13690" b="-16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56">
                <a:extLst>
                  <a:ext uri="{FF2B5EF4-FFF2-40B4-BE49-F238E27FC236}">
                    <a16:creationId xmlns:a16="http://schemas.microsoft.com/office/drawing/2014/main" id="{025F0C89-DEC2-6C4F-D133-0E33F23E3401}"/>
                  </a:ext>
                </a:extLst>
              </p:cNvPr>
              <p:cNvSpPr txBox="1"/>
              <p:nvPr/>
            </p:nvSpPr>
            <p:spPr>
              <a:xfrm>
                <a:off x="1221162" y="3255518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56">
                <a:extLst>
                  <a:ext uri="{FF2B5EF4-FFF2-40B4-BE49-F238E27FC236}">
                    <a16:creationId xmlns:a16="http://schemas.microsoft.com/office/drawing/2014/main" id="{025F0C89-DEC2-6C4F-D133-0E33F23E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62" y="3255518"/>
                <a:ext cx="2274854" cy="498278"/>
              </a:xfrm>
              <a:prstGeom prst="rect">
                <a:avLst/>
              </a:prstGeom>
              <a:blipFill>
                <a:blip r:embed="rId3"/>
                <a:stretch>
                  <a:fillRect l="-1111" r="-55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57">
            <a:extLst>
              <a:ext uri="{FF2B5EF4-FFF2-40B4-BE49-F238E27FC236}">
                <a16:creationId xmlns:a16="http://schemas.microsoft.com/office/drawing/2014/main" id="{D20D5A52-0062-B493-91B0-4F3156193C73}"/>
              </a:ext>
            </a:extLst>
          </p:cNvPr>
          <p:cNvSpPr txBox="1"/>
          <p:nvPr/>
        </p:nvSpPr>
        <p:spPr>
          <a:xfrm>
            <a:off x="3496016" y="3252945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003D93-F964-D2A7-F1C4-EBF00822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265" y="1004341"/>
            <a:ext cx="2758508" cy="5107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6FADB-07C1-517E-ED6F-849D81E32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616" y="3714610"/>
            <a:ext cx="3352800" cy="2794000"/>
          </a:xfrm>
          <a:prstGeom prst="rect">
            <a:avLst/>
          </a:prstGeom>
        </p:spPr>
      </p:pic>
      <p:pic>
        <p:nvPicPr>
          <p:cNvPr id="3" name="Picture 2" descr="Tougaloo College - Wikiwand">
            <a:extLst>
              <a:ext uri="{FF2B5EF4-FFF2-40B4-BE49-F238E27FC236}">
                <a16:creationId xmlns:a16="http://schemas.microsoft.com/office/drawing/2014/main" id="{B9C7ADA7-CF24-2AE2-BEB1-38AB04C2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866" y="5408579"/>
            <a:ext cx="1457249" cy="12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7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531-5F75-1A6C-65A4-1E1AD0BA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CNN learn?</a:t>
            </a:r>
          </a:p>
        </p:txBody>
      </p:sp>
      <p:sp>
        <p:nvSpPr>
          <p:cNvPr id="5" name="文字方塊 19">
            <a:extLst>
              <a:ext uri="{FF2B5EF4-FFF2-40B4-BE49-F238E27FC236}">
                <a16:creationId xmlns:a16="http://schemas.microsoft.com/office/drawing/2014/main" id="{4F7DBEE2-3AB5-8B75-50AC-FB9BED7FE2D0}"/>
              </a:ext>
            </a:extLst>
          </p:cNvPr>
          <p:cNvSpPr txBox="1"/>
          <p:nvPr/>
        </p:nvSpPr>
        <p:spPr>
          <a:xfrm>
            <a:off x="1061458" y="1548372"/>
            <a:ext cx="601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6" name="文字方塊 20">
            <a:extLst>
              <a:ext uri="{FF2B5EF4-FFF2-40B4-BE49-F238E27FC236}">
                <a16:creationId xmlns:a16="http://schemas.microsoft.com/office/drawing/2014/main" id="{0F8B17B0-ACC2-FEC4-360F-2B59EB438624}"/>
              </a:ext>
            </a:extLst>
          </p:cNvPr>
          <p:cNvSpPr txBox="1"/>
          <p:nvPr/>
        </p:nvSpPr>
        <p:spPr>
          <a:xfrm>
            <a:off x="1061458" y="2217279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1">
                <a:extLst>
                  <a:ext uri="{FF2B5EF4-FFF2-40B4-BE49-F238E27FC236}">
                    <a16:creationId xmlns:a16="http://schemas.microsoft.com/office/drawing/2014/main" id="{F4FB0CFA-09D8-4A77-25D5-F1DED4358BF0}"/>
                  </a:ext>
                </a:extLst>
              </p:cNvPr>
              <p:cNvSpPr txBox="1"/>
              <p:nvPr/>
            </p:nvSpPr>
            <p:spPr>
              <a:xfrm>
                <a:off x="4535958" y="2197202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21">
                <a:extLst>
                  <a:ext uri="{FF2B5EF4-FFF2-40B4-BE49-F238E27FC236}">
                    <a16:creationId xmlns:a16="http://schemas.microsoft.com/office/drawing/2014/main" id="{F4FB0CFA-09D8-4A77-25D5-F1DED4358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58" y="2197202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 l="-18452" t="-110465" r="-13690" b="-16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56">
                <a:extLst>
                  <a:ext uri="{FF2B5EF4-FFF2-40B4-BE49-F238E27FC236}">
                    <a16:creationId xmlns:a16="http://schemas.microsoft.com/office/drawing/2014/main" id="{025F0C89-DEC2-6C4F-D133-0E33F23E3401}"/>
                  </a:ext>
                </a:extLst>
              </p:cNvPr>
              <p:cNvSpPr txBox="1"/>
              <p:nvPr/>
            </p:nvSpPr>
            <p:spPr>
              <a:xfrm>
                <a:off x="1221162" y="3255518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56">
                <a:extLst>
                  <a:ext uri="{FF2B5EF4-FFF2-40B4-BE49-F238E27FC236}">
                    <a16:creationId xmlns:a16="http://schemas.microsoft.com/office/drawing/2014/main" id="{025F0C89-DEC2-6C4F-D133-0E33F23E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62" y="3255518"/>
                <a:ext cx="2274854" cy="498278"/>
              </a:xfrm>
              <a:prstGeom prst="rect">
                <a:avLst/>
              </a:prstGeom>
              <a:blipFill>
                <a:blip r:embed="rId3"/>
                <a:stretch>
                  <a:fillRect l="-1111" r="-55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57">
            <a:extLst>
              <a:ext uri="{FF2B5EF4-FFF2-40B4-BE49-F238E27FC236}">
                <a16:creationId xmlns:a16="http://schemas.microsoft.com/office/drawing/2014/main" id="{D20D5A52-0062-B493-91B0-4F3156193C73}"/>
              </a:ext>
            </a:extLst>
          </p:cNvPr>
          <p:cNvSpPr txBox="1"/>
          <p:nvPr/>
        </p:nvSpPr>
        <p:spPr>
          <a:xfrm>
            <a:off x="3496016" y="3252945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003D93-F964-D2A7-F1C4-EBF00822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265" y="1004341"/>
            <a:ext cx="2758508" cy="5107337"/>
          </a:xfrm>
          <a:prstGeom prst="rect">
            <a:avLst/>
          </a:prstGeom>
        </p:spPr>
      </p:pic>
      <p:pic>
        <p:nvPicPr>
          <p:cNvPr id="3" name="圖片 3">
            <a:extLst>
              <a:ext uri="{FF2B5EF4-FFF2-40B4-BE49-F238E27FC236}">
                <a16:creationId xmlns:a16="http://schemas.microsoft.com/office/drawing/2014/main" id="{4DAD273A-D348-2F5D-7041-4FC184F8C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897" y="3997858"/>
            <a:ext cx="3361707" cy="2495017"/>
          </a:xfrm>
          <a:prstGeom prst="rect">
            <a:avLst/>
          </a:prstGeom>
        </p:spPr>
      </p:pic>
      <p:sp>
        <p:nvSpPr>
          <p:cNvPr id="4" name="文字方塊 1">
            <a:extLst>
              <a:ext uri="{FF2B5EF4-FFF2-40B4-BE49-F238E27FC236}">
                <a16:creationId xmlns:a16="http://schemas.microsoft.com/office/drawing/2014/main" id="{DBA8C402-3BE8-1FF1-F41A-712EF4B84718}"/>
              </a:ext>
            </a:extLst>
          </p:cNvPr>
          <p:cNvSpPr txBox="1"/>
          <p:nvPr/>
        </p:nvSpPr>
        <p:spPr>
          <a:xfrm>
            <a:off x="5535881" y="6031210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  <p:pic>
        <p:nvPicPr>
          <p:cNvPr id="11" name="Picture 2" descr="Tougaloo College - Wikiwand">
            <a:extLst>
              <a:ext uri="{FF2B5EF4-FFF2-40B4-BE49-F238E27FC236}">
                <a16:creationId xmlns:a16="http://schemas.microsoft.com/office/drawing/2014/main" id="{B1B29879-8D5C-0A72-66DF-070EEC76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59" y="5573949"/>
            <a:ext cx="1263456" cy="10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859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COVID-19 Detection from Chest X-rays with CNN-Based Approach</vt:lpstr>
      <vt:lpstr>Background</vt:lpstr>
      <vt:lpstr>Aim of the Project</vt:lpstr>
      <vt:lpstr>Convolutional Neural Networks (CNN)</vt:lpstr>
      <vt:lpstr>Training a CNN</vt:lpstr>
      <vt:lpstr>Training a CNN</vt:lpstr>
      <vt:lpstr>Training a CNN</vt:lpstr>
      <vt:lpstr>What does CNN learn?</vt:lpstr>
      <vt:lpstr>What does CNN learn?</vt:lpstr>
      <vt:lpstr>Overview of the Dataset</vt:lpstr>
      <vt:lpstr>CNN Model Architecture</vt:lpstr>
      <vt:lpstr>Training Process</vt:lpstr>
      <vt:lpstr>Model Evaluation on New dataset</vt:lpstr>
      <vt:lpstr>Some Results</vt:lpstr>
      <vt:lpstr>Challenges &amp; Limitations</vt:lpstr>
      <vt:lpstr>Future Works</vt:lpstr>
      <vt:lpstr>References</vt:lpstr>
      <vt:lpstr>Acknowledgment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Xiuquan</dc:creator>
  <cp:lastModifiedBy>Dwight Ross</cp:lastModifiedBy>
  <cp:revision>23</cp:revision>
  <dcterms:created xsi:type="dcterms:W3CDTF">2023-10-12T17:38:25Z</dcterms:created>
  <dcterms:modified xsi:type="dcterms:W3CDTF">2023-10-17T18:19:52Z</dcterms:modified>
</cp:coreProperties>
</file>